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773D"/>
    <a:srgbClr val="C57239"/>
    <a:srgbClr val="EFC268"/>
    <a:srgbClr val="E5AB43"/>
    <a:srgbClr val="D47C36"/>
    <a:srgbClr val="734430"/>
    <a:srgbClr val="E29C4D"/>
    <a:srgbClr val="FECA48"/>
    <a:srgbClr val="3F84AB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3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6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40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8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2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8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3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DB58154-390B-4EEE-8F7F-EFE297F86745}" type="datetimeFigureOut">
              <a:rPr lang="en-US" smtClean="0"/>
              <a:t>05-May-26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1BA4ECF-808A-4476-9503-4D62AE97A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4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6777BA-52FF-DA4A-BE85-CF6D820F7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802" y="591312"/>
            <a:ext cx="12979604" cy="9671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6EC5B2-002F-236A-8164-E11E59E8C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1516360"/>
            <a:ext cx="9966960" cy="2926080"/>
          </a:xfrm>
        </p:spPr>
        <p:txBody>
          <a:bodyPr>
            <a:normAutofit/>
          </a:bodyPr>
          <a:lstStyle/>
          <a:p>
            <a:r>
              <a:rPr lang="en-US" sz="8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Nacionalni</a:t>
            </a:r>
            <a:r>
              <a:rPr lang="en-US" sz="8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parkovi</a:t>
            </a:r>
            <a:r>
              <a:rPr lang="en-US" sz="8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8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Srbiji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365A5-36E9-CC06-00CA-10B3AB4FB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4131544"/>
            <a:ext cx="8767860" cy="1388165"/>
          </a:xfrm>
        </p:spPr>
        <p:txBody>
          <a:bodyPr>
            <a:normAutofit/>
          </a:bodyPr>
          <a:lstStyle/>
          <a:p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Eniko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Tapai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Inez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Juhas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Tea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Vastag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Luka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Sekulic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VIII.4</a:t>
            </a:r>
          </a:p>
        </p:txBody>
      </p:sp>
    </p:spTree>
    <p:extLst>
      <p:ext uri="{BB962C8B-B14F-4D97-AF65-F5344CB8AC3E}">
        <p14:creationId xmlns:p14="http://schemas.microsoft.com/office/powerpoint/2010/main" val="174454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B191E-ADBF-6A5F-3447-E207F3783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132" y="-1073202"/>
            <a:ext cx="12896264" cy="793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3A4A9-C173-C3A0-D0B8-70296664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84" y="999744"/>
            <a:ext cx="9875520" cy="1356360"/>
          </a:xfrm>
        </p:spPr>
        <p:txBody>
          <a:bodyPr/>
          <a:lstStyle/>
          <a:p>
            <a:r>
              <a:rPr lang="en-US" b="1" i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D773D"/>
                </a:highlight>
              </a:rPr>
              <a:t>Zaključak</a:t>
            </a:r>
            <a:endParaRPr lang="en-US" b="1" i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D773D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3257-9385-A21C-EC29-863B14DAD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364" y="4099561"/>
            <a:ext cx="8653272" cy="2947416"/>
          </a:xfrm>
        </p:spPr>
        <p:txBody>
          <a:bodyPr>
            <a:normAutofit/>
          </a:bodyPr>
          <a:lstStyle/>
          <a:p>
            <a:pPr>
              <a:buClr>
                <a:schemeClr val="accent3">
                  <a:lumMod val="40000"/>
                  <a:lumOff val="60000"/>
                </a:schemeClr>
              </a:buClr>
            </a:pP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Nacionalni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parkovi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su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jedno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od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najvećih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prirodnih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bogatstava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Srbije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. Oni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omogućavaju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očuvanje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prirode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,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ali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i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razvoj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turizma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i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obrazovanja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.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Važno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je da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ih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čuvamo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i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koristimo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odgovorno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kako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bi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ostali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sačuvani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za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buduće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generacije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CD773D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1919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isiting a National Park This Summer? Here's What to Expect | Condé Nast  Traveler">
            <a:extLst>
              <a:ext uri="{FF2B5EF4-FFF2-40B4-BE49-F238E27FC236}">
                <a16:creationId xmlns:a16="http://schemas.microsoft.com/office/drawing/2014/main" id="{C4196F7B-3CC6-9D5B-F2D2-51B4E8B8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CC9431-9002-BA1D-059D-6208DF9ABFFF}"/>
              </a:ext>
            </a:extLst>
          </p:cNvPr>
          <p:cNvSpPr/>
          <p:nvPr/>
        </p:nvSpPr>
        <p:spPr>
          <a:xfrm>
            <a:off x="969926" y="919170"/>
            <a:ext cx="10252147" cy="5019658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DBA66-7996-6608-46F8-3402E520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713" y="1201152"/>
            <a:ext cx="10124574" cy="4455695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303632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B4DA8-B486-4651-9ACE-C3459473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048" y="-791925"/>
            <a:ext cx="12228095" cy="8441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4025C0-3313-9C71-D0B1-0D16ABBF3F65}"/>
              </a:ext>
            </a:extLst>
          </p:cNvPr>
          <p:cNvSpPr/>
          <p:nvPr/>
        </p:nvSpPr>
        <p:spPr>
          <a:xfrm>
            <a:off x="836596" y="782053"/>
            <a:ext cx="6370721" cy="5522494"/>
          </a:xfrm>
          <a:prstGeom prst="rect">
            <a:avLst/>
          </a:prstGeom>
          <a:solidFill>
            <a:srgbClr val="808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080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DC4C0-92CF-D21A-DCF6-D6F997DB0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605" y="731118"/>
            <a:ext cx="9875520" cy="1356360"/>
          </a:xfrm>
        </p:spPr>
        <p:txBody>
          <a:bodyPr/>
          <a:lstStyle/>
          <a:p>
            <a:r>
              <a:rPr lang="en-US" i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Nacionalni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parkovi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i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Srbiji</a:t>
            </a:r>
            <a:endParaRPr lang="en-US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9EE67-9738-A1DA-A36E-11BFF4341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905" y="2009273"/>
            <a:ext cx="5654842" cy="3910264"/>
          </a:xfrm>
        </p:spPr>
        <p:txBody>
          <a:bodyPr>
            <a:normAutofit/>
          </a:bodyPr>
          <a:lstStyle/>
          <a:p>
            <a:pPr marL="45720" indent="0">
              <a:buClr>
                <a:schemeClr val="accent1">
                  <a:lumMod val="40000"/>
                  <a:lumOff val="60000"/>
                </a:schemeClr>
              </a:buClr>
              <a:buNone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Srbiji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postoji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pet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nacionalnih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parkova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Fruška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gora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Đerdap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 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Kopaonik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Šar-planina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20" indent="0">
              <a:buClr>
                <a:schemeClr val="accent1">
                  <a:lumMod val="40000"/>
                  <a:lumOff val="60000"/>
                </a:schemeClr>
              </a:buClr>
              <a:buNone/>
            </a:pP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Svaki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ovih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parkova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jedinstvene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prirodne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karakteristike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značaj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17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AA6A-E15B-DE8B-6055-1D297F3A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50" y="530617"/>
            <a:ext cx="9875520" cy="1356360"/>
          </a:xfrm>
        </p:spPr>
        <p:txBody>
          <a:bodyPr/>
          <a:lstStyle/>
          <a:p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Fruška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gora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66476-2CD3-5243-2CEF-B99B49C4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60" y="1678004"/>
            <a:ext cx="4878884" cy="424121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400" b="1" dirty="0" err="1"/>
              <a:t>Fruška</a:t>
            </a:r>
            <a:r>
              <a:rPr lang="en-US" sz="2400" b="1" dirty="0"/>
              <a:t> </a:t>
            </a:r>
            <a:r>
              <a:rPr lang="en-US" sz="2400" b="1" dirty="0" err="1"/>
              <a:t>gora</a:t>
            </a:r>
            <a:r>
              <a:rPr lang="en-US" sz="2400" b="1" dirty="0"/>
              <a:t> je </a:t>
            </a:r>
            <a:r>
              <a:rPr lang="en-US" sz="2400" b="1" dirty="0" err="1"/>
              <a:t>najstariji</a:t>
            </a:r>
            <a:r>
              <a:rPr lang="en-US" sz="2400" b="1" dirty="0"/>
              <a:t> </a:t>
            </a:r>
            <a:r>
              <a:rPr lang="en-US" sz="2400" b="1" dirty="0" err="1"/>
              <a:t>nacionalni</a:t>
            </a:r>
            <a:r>
              <a:rPr lang="en-US" sz="2400" b="1" dirty="0"/>
              <a:t> park u </a:t>
            </a:r>
            <a:r>
              <a:rPr lang="en-US" sz="2400" b="1" dirty="0" err="1"/>
              <a:t>Srbiji</a:t>
            </a:r>
            <a:r>
              <a:rPr lang="en-US" sz="2400" b="1" dirty="0"/>
              <a:t> (</a:t>
            </a:r>
            <a:r>
              <a:rPr lang="en-US" sz="2400" b="1" dirty="0" err="1"/>
              <a:t>proglašen</a:t>
            </a:r>
            <a:r>
              <a:rPr lang="en-US" sz="2400" b="1" dirty="0"/>
              <a:t> 1960. </a:t>
            </a:r>
            <a:r>
              <a:rPr lang="en-US" sz="2400" b="1" dirty="0" err="1"/>
              <a:t>godine</a:t>
            </a:r>
            <a:r>
              <a:rPr lang="en-US" sz="2400" b="1" dirty="0"/>
              <a:t>). </a:t>
            </a:r>
            <a:r>
              <a:rPr lang="en-US" sz="2400" b="1" dirty="0" err="1"/>
              <a:t>Nalazi</a:t>
            </a:r>
            <a:r>
              <a:rPr lang="en-US" sz="2400" b="1" dirty="0"/>
              <a:t> se u </a:t>
            </a:r>
            <a:r>
              <a:rPr lang="en-US" sz="2400" b="1" dirty="0" err="1"/>
              <a:t>Vojvodini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poznata</a:t>
            </a:r>
            <a:r>
              <a:rPr lang="en-US" sz="2400" b="1" dirty="0"/>
              <a:t> je </a:t>
            </a:r>
            <a:r>
              <a:rPr lang="en-US" sz="2400" b="1" dirty="0" err="1"/>
              <a:t>kao</a:t>
            </a:r>
            <a:r>
              <a:rPr lang="en-US" sz="2400" b="1" dirty="0"/>
              <a:t> „Srpska Sveta </a:t>
            </a:r>
            <a:r>
              <a:rPr lang="en-US" sz="2400" b="1" dirty="0" err="1"/>
              <a:t>gora</a:t>
            </a:r>
            <a:r>
              <a:rPr lang="en-US" sz="2400" b="1" dirty="0"/>
              <a:t>“ </a:t>
            </a:r>
            <a:r>
              <a:rPr lang="en-US" sz="2400" b="1" dirty="0" err="1"/>
              <a:t>zbog</a:t>
            </a:r>
            <a:r>
              <a:rPr lang="en-US" sz="2400" b="1" dirty="0"/>
              <a:t> </a:t>
            </a:r>
            <a:r>
              <a:rPr lang="en-US" sz="2400" b="1" dirty="0" err="1"/>
              <a:t>velikog</a:t>
            </a:r>
            <a:r>
              <a:rPr lang="en-US" sz="2400" b="1" dirty="0"/>
              <a:t> </a:t>
            </a:r>
            <a:r>
              <a:rPr lang="en-US" sz="2400" b="1" dirty="0" err="1"/>
              <a:t>broja</a:t>
            </a:r>
            <a:r>
              <a:rPr lang="en-US" sz="2400" b="1" dirty="0"/>
              <a:t> </a:t>
            </a:r>
            <a:r>
              <a:rPr lang="en-US" sz="2400" b="1" dirty="0" err="1"/>
              <a:t>manastira</a:t>
            </a:r>
            <a:r>
              <a:rPr lang="en-US" sz="2400" b="1" dirty="0"/>
              <a:t>.</a:t>
            </a:r>
          </a:p>
          <a:p>
            <a:pPr marL="45720" indent="0">
              <a:buNone/>
            </a:pPr>
            <a:r>
              <a:rPr lang="en-US" sz="2400" b="1" dirty="0" err="1"/>
              <a:t>Karakteristike</a:t>
            </a:r>
            <a:r>
              <a:rPr lang="en-US" sz="2400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Blaga </a:t>
            </a:r>
            <a:r>
              <a:rPr lang="en-US" sz="2400" b="1" dirty="0" err="1"/>
              <a:t>planina</a:t>
            </a:r>
            <a:r>
              <a:rPr lang="en-US" sz="2400" b="1" dirty="0"/>
              <a:t> </a:t>
            </a:r>
            <a:r>
              <a:rPr lang="en-US" sz="2400" b="1" dirty="0" err="1"/>
              <a:t>pogodna</a:t>
            </a:r>
            <a:r>
              <a:rPr lang="en-US" sz="2400" b="1" dirty="0"/>
              <a:t> za </a:t>
            </a:r>
            <a:r>
              <a:rPr lang="en-US" sz="2400" b="1" dirty="0" err="1"/>
              <a:t>izlete</a:t>
            </a:r>
            <a:r>
              <a:rPr lang="en-US" sz="2400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err="1"/>
              <a:t>Bogata</a:t>
            </a:r>
            <a:r>
              <a:rPr lang="en-US" sz="2400" b="1" dirty="0"/>
              <a:t> flora </a:t>
            </a:r>
            <a:r>
              <a:rPr lang="en-US" sz="2400" b="1" dirty="0" err="1"/>
              <a:t>i</a:t>
            </a:r>
            <a:r>
              <a:rPr lang="en-US" sz="2400" b="1" dirty="0"/>
              <a:t> fauna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err="1"/>
              <a:t>Veliki</a:t>
            </a:r>
            <a:r>
              <a:rPr lang="en-US" sz="2400" b="1" dirty="0"/>
              <a:t> </a:t>
            </a:r>
            <a:r>
              <a:rPr lang="en-US" sz="2400" b="1" dirty="0" err="1"/>
              <a:t>broj</a:t>
            </a:r>
            <a:r>
              <a:rPr lang="en-US" sz="2400" b="1" dirty="0"/>
              <a:t> </a:t>
            </a:r>
            <a:r>
              <a:rPr lang="en-US" sz="2400" b="1" dirty="0" err="1"/>
              <a:t>kulturno-istorijskih</a:t>
            </a:r>
            <a:r>
              <a:rPr lang="en-US" sz="2400" b="1" dirty="0"/>
              <a:t> </a:t>
            </a:r>
            <a:r>
              <a:rPr lang="en-US" sz="2400" b="1" dirty="0" err="1"/>
              <a:t>spomenika</a:t>
            </a:r>
            <a:endParaRPr lang="en-US" sz="2400" b="1" dirty="0"/>
          </a:p>
          <a:p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410D5-A4D7-68AB-F980-4E4D9436A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710" y="0"/>
            <a:ext cx="1028519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F35A1A-3766-43FF-AF68-61E46271A84B}"/>
              </a:ext>
            </a:extLst>
          </p:cNvPr>
          <p:cNvSpPr/>
          <p:nvPr/>
        </p:nvSpPr>
        <p:spPr>
          <a:xfrm>
            <a:off x="5571744" y="0"/>
            <a:ext cx="223966" cy="6858000"/>
          </a:xfrm>
          <a:prstGeom prst="rect">
            <a:avLst/>
          </a:prstGeom>
          <a:ln>
            <a:solidFill>
              <a:srgbClr val="A6B7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9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7ACF-3AA7-638A-CF78-06BA8235C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086" y="746598"/>
            <a:ext cx="4349416" cy="1201153"/>
          </a:xfrm>
        </p:spPr>
        <p:txBody>
          <a:bodyPr/>
          <a:lstStyle/>
          <a:p>
            <a:r>
              <a:rPr lang="en-US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Đerdap</a:t>
            </a:r>
            <a:endParaRPr lang="en-US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7CE8F-5379-BA57-0AAC-56042FC9F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955" y="1947751"/>
            <a:ext cx="5005137" cy="4427621"/>
          </a:xfrm>
        </p:spPr>
        <p:txBody>
          <a:bodyPr>
            <a:normAutofit/>
          </a:bodyPr>
          <a:lstStyle/>
          <a:p>
            <a:pPr marL="4572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Đerdap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je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najveći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nacionalni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park u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Srbiji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Nalazi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se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uz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reku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Dunav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obuhvata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čuvenu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Đerdapsku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klisuru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jednu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od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najvećih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u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Evropi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4572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Karakteristike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Impresivni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pejzaži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Bogata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istorija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npr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Lepenski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vir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Raznovrsan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biljni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životinjski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svet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5F10C3-0187-C8DF-F785-C1031782E73F}"/>
              </a:ext>
            </a:extLst>
          </p:cNvPr>
          <p:cNvSpPr/>
          <p:nvPr/>
        </p:nvSpPr>
        <p:spPr>
          <a:xfrm>
            <a:off x="6272785" y="0"/>
            <a:ext cx="5919215" cy="246647"/>
          </a:xfrm>
          <a:prstGeom prst="rect">
            <a:avLst/>
          </a:prstGeom>
          <a:ln>
            <a:solidFill>
              <a:srgbClr val="418AB3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C7A680-99B9-FA3B-FF5D-0BEB9A69C5DA}"/>
              </a:ext>
            </a:extLst>
          </p:cNvPr>
          <p:cNvSpPr/>
          <p:nvPr/>
        </p:nvSpPr>
        <p:spPr>
          <a:xfrm>
            <a:off x="11966448" y="246647"/>
            <a:ext cx="225552" cy="6611353"/>
          </a:xfrm>
          <a:prstGeom prst="rect">
            <a:avLst/>
          </a:prstGeom>
          <a:ln>
            <a:solidFill>
              <a:srgbClr val="418AB3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368A0C-FB9F-ACE3-112F-BF25773AB9E5}"/>
              </a:ext>
            </a:extLst>
          </p:cNvPr>
          <p:cNvSpPr/>
          <p:nvPr/>
        </p:nvSpPr>
        <p:spPr>
          <a:xfrm>
            <a:off x="6272785" y="75959"/>
            <a:ext cx="225552" cy="6611353"/>
          </a:xfrm>
          <a:prstGeom prst="rect">
            <a:avLst/>
          </a:prstGeom>
          <a:ln>
            <a:solidFill>
              <a:srgbClr val="418AB3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C688B8-2F2B-A81D-B556-F87A09903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5" y="6614136"/>
            <a:ext cx="5938019" cy="262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D182D4-0A64-F102-6494-CBA6E80B6F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97" r="21508" b="-10334"/>
          <a:stretch/>
        </p:blipFill>
        <p:spPr>
          <a:xfrm>
            <a:off x="0" y="0"/>
            <a:ext cx="6272785" cy="76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7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A235C-1E15-5881-33D2-522587AAF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6852"/>
            <a:ext cx="12192000" cy="8356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079409-E2F9-6792-63F4-4AF0CFD17CE4}"/>
              </a:ext>
            </a:extLst>
          </p:cNvPr>
          <p:cNvSpPr/>
          <p:nvPr/>
        </p:nvSpPr>
        <p:spPr>
          <a:xfrm>
            <a:off x="1022139" y="619622"/>
            <a:ext cx="5671931" cy="5618755"/>
          </a:xfrm>
          <a:prstGeom prst="rect">
            <a:avLst/>
          </a:prstGeom>
          <a:solidFill>
            <a:srgbClr val="660066">
              <a:alpha val="55294"/>
            </a:srgbClr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AF32C4"/>
                </a:solidFill>
              </a:ln>
              <a:solidFill>
                <a:srgbClr val="AF32C4">
                  <a:alpha val="98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8677B-AA6B-5911-8DF4-71637CCAE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574" y="768793"/>
            <a:ext cx="3482009" cy="1356360"/>
          </a:xfrm>
        </p:spPr>
        <p:txBody>
          <a:bodyPr/>
          <a:lstStyle/>
          <a:p>
            <a:r>
              <a:rPr lang="en-US" b="1" i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7937F-780D-D756-51D9-7AB08E53A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287" y="1975982"/>
            <a:ext cx="5358783" cy="4328491"/>
          </a:xfrm>
        </p:spPr>
        <p:txBody>
          <a:bodyPr>
            <a:normAutofit/>
          </a:bodyPr>
          <a:lstStyle/>
          <a:p>
            <a:pPr marL="45720" indent="0">
              <a:buClr>
                <a:srgbClr val="D87BDF"/>
              </a:buClr>
              <a:buNone/>
            </a:pP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 se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nalazi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zapadnoj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Srbiji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poznata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po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gustim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šumama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čistom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vazduhu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" indent="0">
              <a:buClr>
                <a:srgbClr val="D87BDF"/>
              </a:buClr>
              <a:buNone/>
            </a:pP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Karakteristike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Clr>
                <a:srgbClr val="D87BDF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Reka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Drina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kanjoni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Clr>
                <a:srgbClr val="D87BDF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Pančićeva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omorika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retka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biljka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>
              <a:buClr>
                <a:srgbClr val="D87BDF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Stanište</a:t>
            </a:r>
            <a:r>
              <a:rPr lang="en-US" sz="2400" b="1" dirty="0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D87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medveda</a:t>
            </a:r>
            <a:endParaRPr lang="en-US" sz="2400" b="1" dirty="0">
              <a:solidFill>
                <a:srgbClr val="D87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D87BDF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D87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01344-19D2-06A6-2393-607E261C2C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10202778" y="5196140"/>
            <a:ext cx="352717" cy="64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7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1090A4-0E35-312A-426A-907C801C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674" y="0"/>
            <a:ext cx="12689306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7C3E7D-B25B-F1A2-0039-F13AE32A1B19}"/>
              </a:ext>
            </a:extLst>
          </p:cNvPr>
          <p:cNvSpPr/>
          <p:nvPr/>
        </p:nvSpPr>
        <p:spPr>
          <a:xfrm>
            <a:off x="6467856" y="762000"/>
            <a:ext cx="5297424" cy="5608320"/>
          </a:xfrm>
          <a:prstGeom prst="rect">
            <a:avLst/>
          </a:prstGeom>
          <a:solidFill>
            <a:schemeClr val="accent4">
              <a:lumMod val="40000"/>
              <a:lumOff val="60000"/>
              <a:alpha val="6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24D25-5E3D-E396-78BA-ECF607F5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832" y="891541"/>
            <a:ext cx="9875520" cy="1356360"/>
          </a:xfrm>
        </p:spPr>
        <p:txBody>
          <a:bodyPr/>
          <a:lstStyle/>
          <a:p>
            <a:r>
              <a:rPr lang="en-US" b="1" i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Kopaonik</a:t>
            </a:r>
            <a:endParaRPr lang="en-US" b="1" i="1" dirty="0">
              <a:solidFill>
                <a:srgbClr val="3F84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31855-BA0D-C16C-3E9A-509FD86F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488" y="2353056"/>
            <a:ext cx="5458968" cy="4514088"/>
          </a:xfrm>
        </p:spPr>
        <p:txBody>
          <a:bodyPr>
            <a:normAutofit/>
          </a:bodyPr>
          <a:lstStyle/>
          <a:p>
            <a:pPr marL="45720" indent="0">
              <a:buClr>
                <a:srgbClr val="3F84AB"/>
              </a:buClr>
              <a:buNone/>
            </a:pP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Kopaonik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najpoznatiji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planinski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centar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Srbiji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" indent="0">
              <a:buClr>
                <a:srgbClr val="3F84AB"/>
              </a:buClr>
              <a:buNone/>
            </a:pP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Karakteristike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Clr>
                <a:srgbClr val="3F84AB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Razvijen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turizam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zimski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letnji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>
              <a:buClr>
                <a:srgbClr val="3F84AB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Raznovrsna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flora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fauna </a:t>
            </a:r>
          </a:p>
          <a:p>
            <a:pPr>
              <a:buClr>
                <a:srgbClr val="3F84AB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Veliki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broj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sunčanih</a:t>
            </a:r>
            <a:r>
              <a:rPr lang="en-US" sz="2400" b="1" dirty="0">
                <a:solidFill>
                  <a:srgbClr val="3F84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dana</a:t>
            </a:r>
          </a:p>
          <a:p>
            <a:pPr>
              <a:buClr>
                <a:srgbClr val="3F84AB"/>
              </a:buClr>
            </a:pPr>
            <a:endParaRPr lang="en-US" sz="2400" b="1" dirty="0">
              <a:solidFill>
                <a:srgbClr val="3F84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914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7B3F2-252C-54CA-40BD-2EC60F46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906"/>
            <a:ext cx="12192000" cy="7840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B6548A-0FFB-32DC-1079-D9A3CA441B34}"/>
              </a:ext>
            </a:extLst>
          </p:cNvPr>
          <p:cNvSpPr/>
          <p:nvPr/>
        </p:nvSpPr>
        <p:spPr>
          <a:xfrm>
            <a:off x="1143000" y="722394"/>
            <a:ext cx="4969043" cy="5705977"/>
          </a:xfrm>
          <a:prstGeom prst="rect">
            <a:avLst/>
          </a:prstGeom>
          <a:solidFill>
            <a:srgbClr val="EFC268"/>
          </a:solidFill>
          <a:ln>
            <a:solidFill>
              <a:srgbClr val="C57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B572A-12AB-B12F-3563-DC221B2E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848" y="1012658"/>
            <a:ext cx="9875520" cy="1356360"/>
          </a:xfrm>
        </p:spPr>
        <p:txBody>
          <a:bodyPr/>
          <a:lstStyle/>
          <a:p>
            <a:r>
              <a:rPr lang="en-US" b="1" i="1" dirty="0" err="1">
                <a:solidFill>
                  <a:srgbClr val="C572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Šar-planina</a:t>
            </a:r>
            <a:endParaRPr lang="en-US" b="1" i="1" dirty="0">
              <a:solidFill>
                <a:srgbClr val="C572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4690-0143-D939-DCA5-F9A5F6927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168" y="2290813"/>
            <a:ext cx="4078705" cy="4277226"/>
          </a:xfrm>
        </p:spPr>
        <p:txBody>
          <a:bodyPr>
            <a:normAutofit/>
          </a:bodyPr>
          <a:lstStyle/>
          <a:p>
            <a:pPr marL="45720" indent="0">
              <a:buClr>
                <a:srgbClr val="C57239"/>
              </a:buClr>
              <a:buNone/>
            </a:pPr>
            <a:r>
              <a:rPr lang="en-US" sz="2400" b="1" dirty="0" err="1">
                <a:solidFill>
                  <a:srgbClr val="C57239"/>
                </a:solidFill>
              </a:rPr>
              <a:t>Šar-planina</a:t>
            </a:r>
            <a:r>
              <a:rPr lang="en-US" sz="2400" b="1" dirty="0">
                <a:solidFill>
                  <a:srgbClr val="C57239"/>
                </a:solidFill>
              </a:rPr>
              <a:t> se </a:t>
            </a:r>
            <a:r>
              <a:rPr lang="en-US" sz="2400" b="1" dirty="0" err="1">
                <a:solidFill>
                  <a:srgbClr val="C57239"/>
                </a:solidFill>
              </a:rPr>
              <a:t>nalazi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na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jugu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Srbije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i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poznata</a:t>
            </a:r>
            <a:r>
              <a:rPr lang="en-US" sz="2400" b="1" dirty="0">
                <a:solidFill>
                  <a:srgbClr val="C57239"/>
                </a:solidFill>
              </a:rPr>
              <a:t> je po </a:t>
            </a:r>
            <a:r>
              <a:rPr lang="en-US" sz="2400" b="1" dirty="0" err="1">
                <a:solidFill>
                  <a:srgbClr val="C57239"/>
                </a:solidFill>
              </a:rPr>
              <a:t>visokim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vrhovima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i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prirodnim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lepotama</a:t>
            </a:r>
            <a:r>
              <a:rPr lang="en-US" sz="2400" b="1" dirty="0">
                <a:solidFill>
                  <a:srgbClr val="C57239"/>
                </a:solidFill>
              </a:rPr>
              <a:t>.</a:t>
            </a:r>
          </a:p>
          <a:p>
            <a:pPr marL="45720" indent="0">
              <a:buClr>
                <a:srgbClr val="C57239"/>
              </a:buClr>
              <a:buNone/>
            </a:pPr>
            <a:r>
              <a:rPr lang="en-US" sz="2400" b="1" dirty="0" err="1">
                <a:solidFill>
                  <a:srgbClr val="C57239"/>
                </a:solidFill>
              </a:rPr>
              <a:t>Karakteristike</a:t>
            </a:r>
            <a:r>
              <a:rPr lang="en-US" sz="2400" b="1" dirty="0">
                <a:solidFill>
                  <a:srgbClr val="C57239"/>
                </a:solidFill>
              </a:rPr>
              <a:t>:</a:t>
            </a:r>
          </a:p>
          <a:p>
            <a:pPr>
              <a:buClr>
                <a:srgbClr val="C57239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57239"/>
                </a:solidFill>
              </a:rPr>
              <a:t>Endemske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vrste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biljaka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</a:p>
          <a:p>
            <a:pPr>
              <a:buClr>
                <a:srgbClr val="C57239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57239"/>
                </a:solidFill>
              </a:rPr>
              <a:t>Planinski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pašnjaci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</a:p>
          <a:p>
            <a:pPr>
              <a:buClr>
                <a:srgbClr val="C57239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57239"/>
                </a:solidFill>
              </a:rPr>
              <a:t>Tradicionalno</a:t>
            </a:r>
            <a:r>
              <a:rPr lang="en-US" sz="2400" b="1" dirty="0">
                <a:solidFill>
                  <a:srgbClr val="C57239"/>
                </a:solidFill>
              </a:rPr>
              <a:t> </a:t>
            </a:r>
            <a:r>
              <a:rPr lang="en-US" sz="2400" b="1" dirty="0" err="1">
                <a:solidFill>
                  <a:srgbClr val="C57239"/>
                </a:solidFill>
              </a:rPr>
              <a:t>stočarstvo</a:t>
            </a:r>
            <a:endParaRPr lang="en-US" sz="2400" b="1" dirty="0">
              <a:solidFill>
                <a:srgbClr val="C57239"/>
              </a:solidFill>
            </a:endParaRPr>
          </a:p>
          <a:p>
            <a:pPr>
              <a:buClr>
                <a:srgbClr val="C57239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572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4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E9A47-7660-F0D2-6D9D-97C52438D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536" y="0"/>
            <a:ext cx="12376519" cy="6961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29D4E-AEB2-04FF-ACCE-8537C50B0B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-103792"/>
            <a:ext cx="12376519" cy="6961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BAFBF-F9DD-85AE-6271-C8099E60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0952" y="-332232"/>
            <a:ext cx="9661903" cy="7190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364F9-2CF1-7A33-CAEE-595A71F8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99" y="594680"/>
            <a:ext cx="9875520" cy="1356360"/>
          </a:xfrm>
        </p:spPr>
        <p:txBody>
          <a:bodyPr/>
          <a:lstStyle/>
          <a:p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Biljni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i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životinjski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svet</a:t>
            </a:r>
            <a:endParaRPr lang="en-US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3145F-DD67-19F1-AFD6-0D61379D8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529" y="2475296"/>
            <a:ext cx="4020312" cy="5029040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Nacionalni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parkovi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u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Srbiji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bogati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su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raznovrsnim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vrstama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: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Biljke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: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Pančićeva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omorika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razne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vrste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lekovitog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bilja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</a:p>
          <a:p>
            <a:pPr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Životinje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: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medved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vuk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jelen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orao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Ova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raznovrsnost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čini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ih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veoma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važnim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za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očuvanje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prirode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04182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D61265-6C2E-05E6-D5B5-13B9A788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31"/>
            <a:ext cx="12621526" cy="7086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6AF23-4AF4-87D7-9E8B-295F4DAC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208" y="621631"/>
            <a:ext cx="9875520" cy="1356360"/>
          </a:xfrm>
        </p:spPr>
        <p:txBody>
          <a:bodyPr/>
          <a:lstStyle/>
          <a:p>
            <a:r>
              <a:rPr lang="en-US" b="1" i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Značaj</a:t>
            </a: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 </a:t>
            </a:r>
            <a:r>
              <a:rPr lang="en-US" b="1" i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nacionalnih</a:t>
            </a: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 </a:t>
            </a:r>
            <a:r>
              <a:rPr lang="en-US" b="1" i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parkova</a:t>
            </a:r>
            <a:endParaRPr lang="en-US" b="1" i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80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C31EC-A738-0D38-4E75-3C014E51F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152" y="2215896"/>
            <a:ext cx="4650205" cy="2562726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Zaštita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prirodnih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resursa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808000"/>
              </a:highlight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Očuvanje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ugroženih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vrsta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808000"/>
              </a:highlight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Razvoj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turizma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808000"/>
              </a:highlight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Edukacija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i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naučna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 </a:t>
            </a:r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istraživanja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8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3305239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159</TotalTime>
  <Words>320</Words>
  <Application>Microsoft Office PowerPoint</Application>
  <PresentationFormat>Widescreen</PresentationFormat>
  <Paragraphs>53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Corbel</vt:lpstr>
      <vt:lpstr>Basis</vt:lpstr>
      <vt:lpstr>Nacionalni parkovi u Srbiji</vt:lpstr>
      <vt:lpstr>Nacionalni parkovi u Srbiji</vt:lpstr>
      <vt:lpstr>Fruška gora</vt:lpstr>
      <vt:lpstr>Đerdap</vt:lpstr>
      <vt:lpstr>Tara</vt:lpstr>
      <vt:lpstr>Kopaonik</vt:lpstr>
      <vt:lpstr>Šar-planina</vt:lpstr>
      <vt:lpstr>Biljni i životinjski svet</vt:lpstr>
      <vt:lpstr>Značaj nacionalnih parkova</vt:lpstr>
      <vt:lpstr>Zaključak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Gigatron Icarus</dc:creator>
  <cp:lastModifiedBy>Gigatron Icarus</cp:lastModifiedBy>
  <cp:revision>5</cp:revision>
  <dcterms:created xsi:type="dcterms:W3CDTF">2026-05-05T15:08:55Z</dcterms:created>
  <dcterms:modified xsi:type="dcterms:W3CDTF">2026-05-05T17:48:17Z</dcterms:modified>
</cp:coreProperties>
</file>